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39F1A-1781-46E5-A943-B488739E58D7}" v="63" dt="2020-04-11T19:30:14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97" d="100"/>
          <a:sy n="97" d="100"/>
        </p:scale>
        <p:origin x="86" y="3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953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06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42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92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85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26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44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03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13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71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793C2-2ED0-4928-8C19-7C5FD0F97672}" type="datetimeFigureOut">
              <a:rPr lang="en-GB" smtClean="0"/>
              <a:t>11/04/2020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514-496C-45CF-8E7C-112EA199CC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62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1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../media/media9.wav"/><Relationship Id="rId13" Type="http://schemas.openxmlformats.org/officeDocument/2006/relationships/audio" Target="../media/media11.wav"/><Relationship Id="rId18" Type="http://schemas.openxmlformats.org/officeDocument/2006/relationships/slideLayout" Target="../slideLayouts/slideLayout2.xml"/><Relationship Id="rId3" Type="http://schemas.microsoft.com/office/2007/relationships/media" Target="../media/media6.mp4"/><Relationship Id="rId21" Type="http://schemas.openxmlformats.org/officeDocument/2006/relationships/image" Target="../media/image1.png"/><Relationship Id="rId7" Type="http://schemas.openxmlformats.org/officeDocument/2006/relationships/audio" Target="../media/media8.wav"/><Relationship Id="rId12" Type="http://schemas.microsoft.com/office/2007/relationships/media" Target="../media/media11.wav"/><Relationship Id="rId17" Type="http://schemas.openxmlformats.org/officeDocument/2006/relationships/audio" Target="../media/media13.m4a"/><Relationship Id="rId2" Type="http://schemas.microsoft.com/office/2007/relationships/media" Target="../media/media5.mp4"/><Relationship Id="rId16" Type="http://schemas.microsoft.com/office/2007/relationships/media" Target="../media/media13.m4a"/><Relationship Id="rId20" Type="http://schemas.openxmlformats.org/officeDocument/2006/relationships/image" Target="../media/image4.png"/><Relationship Id="rId1" Type="http://schemas.openxmlformats.org/officeDocument/2006/relationships/video" Target="NULL" TargetMode="External"/><Relationship Id="rId6" Type="http://schemas.microsoft.com/office/2007/relationships/media" Target="../media/media8.wav"/><Relationship Id="rId11" Type="http://schemas.openxmlformats.org/officeDocument/2006/relationships/audio" Target="../media/media10.wav"/><Relationship Id="rId5" Type="http://schemas.openxmlformats.org/officeDocument/2006/relationships/audio" Target="../media/media7.wav"/><Relationship Id="rId15" Type="http://schemas.openxmlformats.org/officeDocument/2006/relationships/audio" Target="../media/media12.wav"/><Relationship Id="rId10" Type="http://schemas.microsoft.com/office/2007/relationships/media" Target="../media/media10.wav"/><Relationship Id="rId19" Type="http://schemas.openxmlformats.org/officeDocument/2006/relationships/image" Target="../media/image3.png"/><Relationship Id="rId4" Type="http://schemas.microsoft.com/office/2007/relationships/media" Target="../media/media7.wav"/><Relationship Id="rId9" Type="http://schemas.openxmlformats.org/officeDocument/2006/relationships/audio" Target="../media/media9.wav"/><Relationship Id="rId14" Type="http://schemas.microsoft.com/office/2007/relationships/media" Target="../media/media12.wa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1DDF-FA45-432A-B4C7-68AFC9DAC9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HackRF+Portapack</a:t>
            </a:r>
            <a:r>
              <a:rPr lang="en-US" dirty="0"/>
              <a:t> H2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1E763-CBEC-47A6-AFAE-94632DFEC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Internal speaker test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D4FA8F-CDAE-4B2D-BEBE-9780DF087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6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"/>
    </mc:Choice>
    <mc:Fallback>
      <p:transition spd="slow" advTm="1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D2FC-B4F8-49B7-A452-1CF64981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environment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CA5BD0-B9CC-41BB-895C-4F0336E8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 H1n recorder</a:t>
            </a:r>
          </a:p>
          <a:p>
            <a:pPr lvl="1"/>
            <a:r>
              <a:rPr lang="en-US" dirty="0"/>
              <a:t>Placed to the left, at 50 cm</a:t>
            </a:r>
          </a:p>
          <a:p>
            <a:pPr lvl="1"/>
            <a:r>
              <a:rPr lang="en-US" dirty="0"/>
              <a:t>All </a:t>
            </a:r>
            <a:r>
              <a:rPr lang="en-US" dirty="0" err="1"/>
              <a:t>autolevel</a:t>
            </a:r>
            <a:r>
              <a:rPr lang="en-US" dirty="0"/>
              <a:t>/low cut disabled</a:t>
            </a:r>
          </a:p>
          <a:p>
            <a:pPr lvl="1"/>
            <a:r>
              <a:rPr lang="en-US" dirty="0"/>
              <a:t>WAV 96k 24bit</a:t>
            </a:r>
          </a:p>
          <a:p>
            <a:r>
              <a:rPr lang="en-US" dirty="0"/>
              <a:t>Room 4x8x2 mt </a:t>
            </a:r>
            <a:r>
              <a:rPr lang="en-US" dirty="0" err="1"/>
              <a:t>aprox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  <a:endParaRPr lang="en-GB" dirty="0"/>
          </a:p>
        </p:txBody>
      </p:sp>
      <p:pic>
        <p:nvPicPr>
          <p:cNvPr id="8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60A0201-A65D-416B-AE3E-6DF3828FE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293" y="1073709"/>
            <a:ext cx="4391376" cy="58551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067560-4C16-4EE2-AF60-C5B6558C3D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2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0"/>
    </mc:Choice>
    <mc:Fallback>
      <p:transition spd="slow" advTm="5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60A0201-A65D-416B-AE3E-6DF3828FE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80293" y="1073709"/>
            <a:ext cx="4391376" cy="58551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F415963-2158-4DF8-A011-24BC6547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sound</a:t>
            </a:r>
            <a:endParaRPr lang="en-GB" dirty="0"/>
          </a:p>
        </p:txBody>
      </p:sp>
      <p:pic>
        <p:nvPicPr>
          <p:cNvPr id="9" name="silence">
            <a:hlinkClick r:id="" action="ppaction://media"/>
            <a:extLst>
              <a:ext uri="{FF2B5EF4-FFF2-40B4-BE49-F238E27FC236}">
                <a16:creationId xmlns:a16="http://schemas.microsoft.com/office/drawing/2014/main" id="{7E3EC2D9-9B03-4A56-8923-BDECCE5015F7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27464" y="3429000"/>
            <a:ext cx="1066447" cy="1066444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C061C6-CF60-4D34-87BB-FADAD2C118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4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3"/>
    </mc:Choice>
    <mc:Fallback>
      <p:transition spd="slow" advTm="7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88" objId="9"/>
        <p14:triggerEvt type="onClick" time="1988" objId="9"/>
        <p14:stopEvt time="7103" objId="9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415963-2158-4DF8-A011-24BC6547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comparison</a:t>
            </a:r>
            <a:endParaRPr lang="en-GB" dirty="0"/>
          </a:p>
        </p:txBody>
      </p:sp>
      <p:pic>
        <p:nvPicPr>
          <p:cNvPr id="11" name="VID_20200410_234349">
            <a:hlinkClick r:id="" action="ppaction://media"/>
            <a:extLst>
              <a:ext uri="{FF2B5EF4-FFF2-40B4-BE49-F238E27FC236}">
                <a16:creationId xmlns:a16="http://schemas.microsoft.com/office/drawing/2014/main" id="{A7934445-4C56-4951-A153-82B258C8C4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40" end="10086.5764"/>
                </p14:media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139289" y="1739898"/>
            <a:ext cx="2401712" cy="4098045"/>
          </a:xfrm>
          <a:prstGeom prst="rect">
            <a:avLst/>
          </a:prstGeom>
        </p:spPr>
      </p:pic>
      <p:pic>
        <p:nvPicPr>
          <p:cNvPr id="12" name="VID_20200411_114824">
            <a:hlinkClick r:id="" action="ppaction://media"/>
            <a:extLst>
              <a:ext uri="{FF2B5EF4-FFF2-40B4-BE49-F238E27FC236}">
                <a16:creationId xmlns:a16="http://schemas.microsoft.com/office/drawing/2014/main" id="{64862897-B451-4EA0-BAA7-B7EB3E5FD9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8220" end="16451.3211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651001" y="1739899"/>
            <a:ext cx="2396066" cy="4098044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8CFCAAB-C9E0-48E0-BEE9-0E8CD04ED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81459"/>
              </p:ext>
            </p:extLst>
          </p:nvPr>
        </p:nvGraphicFramePr>
        <p:xfrm>
          <a:off x="4047067" y="1739898"/>
          <a:ext cx="4092222" cy="4098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2222">
                  <a:extLst>
                    <a:ext uri="{9D8B030D-6E8A-4147-A177-3AD203B41FA5}">
                      <a16:colId xmlns:a16="http://schemas.microsoft.com/office/drawing/2014/main" val="3889597249"/>
                    </a:ext>
                  </a:extLst>
                </a:gridCol>
              </a:tblGrid>
              <a:tr h="13660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Noise (volume 80)</a:t>
                      </a:r>
                      <a:endParaRPr lang="en-GB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06816"/>
                  </a:ext>
                </a:extLst>
              </a:tr>
              <a:tr h="1366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Noise (volume 99)</a:t>
                      </a:r>
                      <a:endParaRPr lang="en-GB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010153"/>
                  </a:ext>
                </a:extLst>
              </a:tr>
              <a:tr h="13660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Epic Sax (volume 80)</a:t>
                      </a:r>
                      <a:endParaRPr lang="en-GB" sz="3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260001"/>
                  </a:ext>
                </a:extLst>
              </a:tr>
            </a:tbl>
          </a:graphicData>
        </a:graphic>
      </p:graphicFrame>
      <p:pic>
        <p:nvPicPr>
          <p:cNvPr id="16" name="no_case-epicsax-vol80">
            <a:hlinkClick r:id="" action="ppaction://media"/>
            <a:extLst>
              <a:ext uri="{FF2B5EF4-FFF2-40B4-BE49-F238E27FC236}">
                <a16:creationId xmlns:a16="http://schemas.microsoft.com/office/drawing/2014/main" id="{4A77BC0D-8A2D-4E0D-BBC3-F97F0EE5370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fade in="1000" out="1000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923601" y="4593519"/>
            <a:ext cx="965203" cy="965200"/>
          </a:xfrm>
          <a:prstGeom prst="rect">
            <a:avLst/>
          </a:prstGeom>
        </p:spPr>
      </p:pic>
      <p:pic>
        <p:nvPicPr>
          <p:cNvPr id="17" name="no_case-noise-vol80">
            <a:hlinkClick r:id="" action="ppaction://media"/>
            <a:extLst>
              <a:ext uri="{FF2B5EF4-FFF2-40B4-BE49-F238E27FC236}">
                <a16:creationId xmlns:a16="http://schemas.microsoft.com/office/drawing/2014/main" id="{03B32F81-5691-4F9D-B764-4907348F50A2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>
                  <p14:fade in="1000" out="1000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923602" y="1935339"/>
            <a:ext cx="965200" cy="965200"/>
          </a:xfrm>
          <a:prstGeom prst="rect">
            <a:avLst/>
          </a:prstGeom>
        </p:spPr>
      </p:pic>
      <p:pic>
        <p:nvPicPr>
          <p:cNvPr id="18" name="no_case-noise-vol99">
            <a:hlinkClick r:id="" action="ppaction://media"/>
            <a:extLst>
              <a:ext uri="{FF2B5EF4-FFF2-40B4-BE49-F238E27FC236}">
                <a16:creationId xmlns:a16="http://schemas.microsoft.com/office/drawing/2014/main" id="{03DFBD9A-D207-49C3-A81C-95651DD5AF5B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>
                  <p14:fade in="1000" out="1000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923600" y="3301295"/>
            <a:ext cx="965203" cy="965200"/>
          </a:xfrm>
          <a:prstGeom prst="rect">
            <a:avLst/>
          </a:prstGeom>
        </p:spPr>
      </p:pic>
      <p:pic>
        <p:nvPicPr>
          <p:cNvPr id="19" name="inside_case-epicsax-vol80">
            <a:hlinkClick r:id="" action="ppaction://media"/>
            <a:extLst>
              <a:ext uri="{FF2B5EF4-FFF2-40B4-BE49-F238E27FC236}">
                <a16:creationId xmlns:a16="http://schemas.microsoft.com/office/drawing/2014/main" id="{447D6886-8D7A-4705-A6F3-18E6114B98F4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>
                  <p14:fade in="1000" out="1000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432755" y="4593516"/>
            <a:ext cx="965200" cy="965203"/>
          </a:xfrm>
          <a:prstGeom prst="rect">
            <a:avLst/>
          </a:prstGeom>
        </p:spPr>
      </p:pic>
      <p:pic>
        <p:nvPicPr>
          <p:cNvPr id="20" name="inside_case-noise-vol80">
            <a:hlinkClick r:id="" action="ppaction://media"/>
            <a:extLst>
              <a:ext uri="{FF2B5EF4-FFF2-40B4-BE49-F238E27FC236}">
                <a16:creationId xmlns:a16="http://schemas.microsoft.com/office/drawing/2014/main" id="{290C1EAF-F0FF-4038-A466-9664B4FA5CC7}"/>
              </a:ext>
            </a:extLst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>
                  <p14:fade in="1000" out="1000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429667" y="1935337"/>
            <a:ext cx="965203" cy="965203"/>
          </a:xfrm>
          <a:prstGeom prst="rect">
            <a:avLst/>
          </a:prstGeom>
        </p:spPr>
      </p:pic>
      <p:pic>
        <p:nvPicPr>
          <p:cNvPr id="21" name="inside_case-noise-vol99">
            <a:hlinkClick r:id="" action="ppaction://media"/>
            <a:extLst>
              <a:ext uri="{FF2B5EF4-FFF2-40B4-BE49-F238E27FC236}">
                <a16:creationId xmlns:a16="http://schemas.microsoft.com/office/drawing/2014/main" id="{D43E3059-0F2D-4165-B48B-B4868AE4AF51}"/>
              </a:ext>
            </a:extLst>
          </p:cNvPr>
          <p:cNvPicPr>
            <a:picLocks noChangeAspect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4">
                  <p14:fade in="1000" out="1000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429667" y="3301295"/>
            <a:ext cx="965200" cy="9652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F3E825-8029-4437-9004-B637829DA1F0}"/>
              </a:ext>
            </a:extLst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628438" y="62944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1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08"/>
    </mc:Choice>
    <mc:Fallback>
      <p:transition spd="slow" advTm="55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7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8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3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51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60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6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8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7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1" objId="11"/>
        <p14:playEvt time="1707" objId="20"/>
        <p14:triggerEvt type="onClick" time="1707" objId="20"/>
        <p14:playEvt time="2190" objId="12"/>
        <p14:playEvt time="2452" objId="11"/>
        <p14:playEvt time="4980" objId="11"/>
        <p14:playEvt time="7090" objId="12"/>
        <p14:playEvt time="7353" objId="11"/>
        <p14:playEvt time="9643" objId="11"/>
        <p14:playEvt time="9696" objId="17"/>
        <p14:triggerEvt type="onClick" time="9697" objId="17"/>
        <p14:stopEvt time="9746" objId="20"/>
        <p14:playEvt time="11772" objId="12"/>
        <p14:playEvt time="12045" objId="11"/>
        <p14:playEvt time="14628" objId="11"/>
        <p14:playEvt time="16461" objId="12"/>
        <p14:playEvt time="17152" objId="11"/>
        <p14:playEvt time="17798" objId="21"/>
        <p14:triggerEvt type="onClick" time="17799" objId="21"/>
        <p14:stopEvt time="17799" objId="17"/>
        <p14:playEvt time="19801" objId="11"/>
        <p14:playEvt time="21259" objId="12"/>
        <p14:playEvt time="22319" objId="11"/>
        <p14:playEvt time="24804" objId="11"/>
        <p14:stopEvt time="25829" objId="21"/>
        <p14:playEvt time="25974" objId="12"/>
        <p14:playEvt time="26392" objId="18"/>
        <p14:triggerEvt type="onClick" time="26392" objId="18"/>
        <p14:playEvt time="27412" objId="11"/>
        <p14:playEvt time="30109" objId="11"/>
        <p14:playEvt time="30640" objId="12"/>
        <p14:playEvt time="32443" objId="11"/>
        <p14:stopEvt time="34434" objId="18"/>
        <p14:playEvt time="34613" objId="19"/>
        <p14:triggerEvt type="onClick" time="34613" objId="19"/>
        <p14:playEvt time="34766" objId="11"/>
        <p14:playEvt time="35316" objId="12"/>
        <p14:playEvt time="37396" objId="11"/>
        <p14:playEvt time="39960" objId="11"/>
        <p14:playEvt time="40145" objId="12"/>
        <p14:playEvt time="42238" objId="11"/>
        <p14:playEvt time="44595" objId="16"/>
        <p14:triggerEvt type="onClick" time="44596" objId="16"/>
        <p14:stopEvt time="44643" objId="19"/>
        <p14:playEvt time="44706" objId="11"/>
        <p14:playEvt time="44819" objId="12"/>
        <p14:playEvt time="47331" objId="11"/>
        <p14:playEvt time="49498" objId="12"/>
        <p14:playEvt time="49838" objId="11"/>
        <p14:playEvt time="52420" objId="11"/>
        <p14:playEvt time="54168" objId="12"/>
        <p14:stopEvt time="54640" objId="16"/>
        <p14:playEvt time="54728" objId="11"/>
        <p14:stopEvt time="55308" objId="11"/>
        <p14:stopEvt time="55308" objId="1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D2FC-B4F8-49B7-A452-1CF64981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4E23EA8-6311-4325-9758-FBCFEE487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265" y="772583"/>
            <a:ext cx="7693062" cy="53128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B07D90A-D43F-4936-BD41-9107C1B12497}"/>
              </a:ext>
            </a:extLst>
          </p:cNvPr>
          <p:cNvSpPr/>
          <p:nvPr/>
        </p:nvSpPr>
        <p:spPr>
          <a:xfrm>
            <a:off x="838200" y="1766331"/>
            <a:ext cx="30514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Sound becomes more directional inside the case</a:t>
            </a:r>
          </a:p>
          <a:p>
            <a:endParaRPr lang="en-US" sz="2000" dirty="0"/>
          </a:p>
          <a:p>
            <a:r>
              <a:rPr lang="en-US" sz="2000" dirty="0"/>
              <a:t>Most of the sound comes from the screen</a:t>
            </a:r>
          </a:p>
        </p:txBody>
      </p:sp>
    </p:spTree>
    <p:extLst>
      <p:ext uri="{BB962C8B-B14F-4D97-AF65-F5344CB8AC3E}">
        <p14:creationId xmlns:p14="http://schemas.microsoft.com/office/powerpoint/2010/main" val="359990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7"/>
    </mc:Choice>
    <mc:Fallback>
      <p:transition spd="slow" advTm="622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D2FC-B4F8-49B7-A452-1CF64981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E343B79-9B91-4375-9B56-7E8571B1F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0" y="3703738"/>
            <a:ext cx="4631753" cy="2880000"/>
          </a:xfr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FFB67687-BC09-49BD-AF5D-AEDB43CC1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882" y="421929"/>
            <a:ext cx="4631753" cy="2880000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B4E8B8-8AE4-4B64-80C3-243A37131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881" y="3612875"/>
            <a:ext cx="4631753" cy="28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2A0B66-CB7D-4B02-A042-2CC30921BAC0}"/>
              </a:ext>
            </a:extLst>
          </p:cNvPr>
          <p:cNvSpPr/>
          <p:nvPr/>
        </p:nvSpPr>
        <p:spPr>
          <a:xfrm>
            <a:off x="838200" y="1766331"/>
            <a:ext cx="30514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Loudness drops inside the case, as expected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634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0"/>
    </mc:Choice>
    <mc:Fallback>
      <p:transition spd="slow" advTm="51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D2FC-B4F8-49B7-A452-1CF64981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343B79-9B91-4375-9B56-7E8571B1F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790" y="3703738"/>
            <a:ext cx="4631752" cy="2880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67687-BC09-49BD-AF5D-AEDB43CC1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882" y="421929"/>
            <a:ext cx="4631752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4E8B8-8AE4-4B64-80C3-243A37131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6881" y="3612875"/>
            <a:ext cx="4631752" cy="28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F99ED-D1D7-4B1B-95F0-1033773EF643}"/>
              </a:ext>
            </a:extLst>
          </p:cNvPr>
          <p:cNvSpPr/>
          <p:nvPr/>
        </p:nvSpPr>
        <p:spPr>
          <a:xfrm>
            <a:off x="838200" y="1766331"/>
            <a:ext cx="30514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Loudness drops inside the case, as expected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718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3"/>
    </mc:Choice>
    <mc:Fallback>
      <p:transition spd="slow" advTm="698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89</Words>
  <Application>Microsoft Office PowerPoint</Application>
  <PresentationFormat>Widescreen</PresentationFormat>
  <Paragraphs>22</Paragraphs>
  <Slides>7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HackRF+Portapack H2</vt:lpstr>
      <vt:lpstr>Test environment</vt:lpstr>
      <vt:lpstr>Background sound</vt:lpstr>
      <vt:lpstr>Recording comparison</vt:lpstr>
      <vt:lpstr>Results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HackRF+Portapack H2</dc:title>
  <dc:creator>Erwin Ried</dc:creator>
  <cp:lastModifiedBy>Erwin Ried</cp:lastModifiedBy>
  <cp:revision>3</cp:revision>
  <dcterms:created xsi:type="dcterms:W3CDTF">2020-04-11T13:15:57Z</dcterms:created>
  <dcterms:modified xsi:type="dcterms:W3CDTF">2020-04-11T19:33:10Z</dcterms:modified>
</cp:coreProperties>
</file>